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2" r:id="rId6"/>
    <p:sldId id="263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0" d="100"/>
          <a:sy n="60" d="100"/>
        </p:scale>
        <p:origin x="113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AC494-E5D5-4D03-9E5F-F9A6BEE40A85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7A522-49CA-4C4D-9EA8-55B291238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28A3-02D5-4253-98A0-62F5B6D37BE1}" type="datetime1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 PRAKASH KUMAR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967E364-6456-4C73-893E-DE441652A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6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9312-5658-482D-9755-41CB67F9A6A2}" type="datetime1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 PRAKASH KUMAR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67E364-6456-4C73-893E-DE441652A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2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6DF4-4095-484D-BB14-1AC760F81ED3}" type="datetime1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 PRAKASH KUMAR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67E364-6456-4C73-893E-DE441652A3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3380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3FD31-DF90-4E11-BBAD-7021C5FB5EBE}" type="datetime1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 PRAKASH KUMAR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67E364-6456-4C73-893E-DE441652A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05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0E663-E802-4F69-86E6-5A81520B4538}" type="datetime1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 PRAKASH KUMAR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67E364-6456-4C73-893E-DE441652A3B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8321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B05E-08F1-492C-A000-85E816288A8F}" type="datetime1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 PRAKASH KUMAR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67E364-6456-4C73-893E-DE441652A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41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110A-69A2-4B10-AF69-057125EB46CC}" type="datetime1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 PRAKASH KUMAR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E364-6456-4C73-893E-DE441652A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7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B927-BB0E-496F-B083-7ABEDEA02045}" type="datetime1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 PRAKASH KUMAR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E364-6456-4C73-893E-DE441652A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8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5AE3-6837-4900-AE3B-D94D7A05258C}" type="datetime1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 PRAKASH KUMAR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E364-6456-4C73-893E-DE441652A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9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2B21-CFE9-4A34-9560-7F5927775403}" type="datetime1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 PRAKASH KUMAR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67E364-6456-4C73-893E-DE441652A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0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37C5-A5F1-457F-B1F3-65B11F56A33D}" type="datetime1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 PRAKASH KUMAR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67E364-6456-4C73-893E-DE441652A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2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670E-9071-4099-AFF3-C4F7C1754CC4}" type="datetime1">
              <a:rPr lang="en-US" smtClean="0"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 PRAKASH KUMAR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67E364-6456-4C73-893E-DE441652A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9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D742-23BA-413C-A96D-625415F07A88}" type="datetime1">
              <a:rPr lang="en-US" smtClean="0"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 PRAKASH KUMAR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E364-6456-4C73-893E-DE441652A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5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FB5-79BF-4D0F-BF54-42CE5F6C8AAF}" type="datetime1">
              <a:rPr lang="en-US" smtClean="0"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 PRAKASH KUMAR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E364-6456-4C73-893E-DE441652A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C6D-6749-4E12-AA81-B30196DF79AF}" type="datetime1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 PRAKASH KUMAR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E364-6456-4C73-893E-DE441652A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1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12C3-6922-47FA-BF14-3A01AF27283D}" type="datetime1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 PRAKASH KUMAR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67E364-6456-4C73-893E-DE441652A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1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FE67-815F-4157-AB78-EC8983D92BB9}" type="datetime1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OM PRAKASH KUMAR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967E364-6456-4C73-893E-DE441652A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7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53952-047A-2775-61F4-E5E0652F3E77}"/>
              </a:ext>
            </a:extLst>
          </p:cNvPr>
          <p:cNvSpPr txBox="1"/>
          <p:nvPr/>
        </p:nvSpPr>
        <p:spPr>
          <a:xfrm>
            <a:off x="1717728" y="751344"/>
            <a:ext cx="875654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Daily Needs Delivery (DND) Startup</a:t>
            </a:r>
            <a:endParaRPr lang="en-US" sz="96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 Visionary Plan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4134A4-E981-908A-9346-C12A0B769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1" y="6492875"/>
            <a:ext cx="7619999" cy="365125"/>
          </a:xfrm>
        </p:spPr>
        <p:txBody>
          <a:bodyPr/>
          <a:lstStyle/>
          <a:p>
            <a:pPr algn="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 PRAKASH KUMAR</a:t>
            </a:r>
          </a:p>
        </p:txBody>
      </p:sp>
    </p:spTree>
    <p:extLst>
      <p:ext uri="{BB962C8B-B14F-4D97-AF65-F5344CB8AC3E}">
        <p14:creationId xmlns:p14="http://schemas.microsoft.com/office/powerpoint/2010/main" val="424870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A7DFB33-31C1-613E-52E5-892B76595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054263"/>
              </p:ext>
            </p:extLst>
          </p:nvPr>
        </p:nvGraphicFramePr>
        <p:xfrm>
          <a:off x="1866900" y="733605"/>
          <a:ext cx="10325100" cy="6141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3056">
                  <a:extLst>
                    <a:ext uri="{9D8B030D-6E8A-4147-A177-3AD203B41FA5}">
                      <a16:colId xmlns:a16="http://schemas.microsoft.com/office/drawing/2014/main" val="3131675172"/>
                    </a:ext>
                  </a:extLst>
                </a:gridCol>
                <a:gridCol w="2923765">
                  <a:extLst>
                    <a:ext uri="{9D8B030D-6E8A-4147-A177-3AD203B41FA5}">
                      <a16:colId xmlns:a16="http://schemas.microsoft.com/office/drawing/2014/main" val="2688095113"/>
                    </a:ext>
                  </a:extLst>
                </a:gridCol>
                <a:gridCol w="2191128">
                  <a:extLst>
                    <a:ext uri="{9D8B030D-6E8A-4147-A177-3AD203B41FA5}">
                      <a16:colId xmlns:a16="http://schemas.microsoft.com/office/drawing/2014/main" val="2526110324"/>
                    </a:ext>
                  </a:extLst>
                </a:gridCol>
                <a:gridCol w="4297151">
                  <a:extLst>
                    <a:ext uri="{9D8B030D-6E8A-4147-A177-3AD203B41FA5}">
                      <a16:colId xmlns:a16="http://schemas.microsoft.com/office/drawing/2014/main" val="2222124120"/>
                    </a:ext>
                  </a:extLst>
                </a:gridCol>
              </a:tblGrid>
              <a:tr h="819974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No.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Practices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 Allocation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Allocation Breakdown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285887"/>
                  </a:ext>
                </a:extLst>
              </a:tr>
              <a:tr h="1477876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Recruitment and Onboarding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INR 20,00,000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Applicant Tracking System : INR 5,00,000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Campus Recruitment Initiatives : INR 10,00,000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Recruitment Marketing: INR 5,00,000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17427"/>
                  </a:ext>
                </a:extLst>
              </a:tr>
              <a:tr h="118440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and Development Programs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INR 15,00,000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Customized Training Modules : INR 8,00,000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Mentorship Program Implementation : INR 7,00,000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571843"/>
                  </a:ext>
                </a:extLst>
              </a:tr>
              <a:tr h="1457731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Performance Management System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INR 10,00,000</a:t>
                      </a:r>
                    </a:p>
                    <a:p>
                      <a:pPr algn="ctr"/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 Upgrade : INR 5,00,000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Employee Training on New System : INR 3,00,000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Performance Metrics Implementation: INR 2,00,000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255203"/>
                  </a:ext>
                </a:extLst>
              </a:tr>
              <a:tr h="118440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Employee Engagement Initiatives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INR 10,00,000</a:t>
                      </a:r>
                    </a:p>
                    <a:p>
                      <a:pPr algn="ctr"/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Employee Surveys : INR 3,00,000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Wellness Programs : INR 5,00,000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Team-building Activities : INR 2,00,000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69806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EB5509A-D0BB-4AE8-4E14-D7105CEE60BE}"/>
              </a:ext>
            </a:extLst>
          </p:cNvPr>
          <p:cNvSpPr txBox="1"/>
          <p:nvPr/>
        </p:nvSpPr>
        <p:spPr>
          <a:xfrm>
            <a:off x="1866900" y="0"/>
            <a:ext cx="8887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r>
              <a:rPr lang="en-IN" sz="3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1 - Strengthening Core HR Practices</a:t>
            </a:r>
            <a:endParaRPr lang="en-IN" sz="3600" b="0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16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A7DFB33-31C1-613E-52E5-892B76595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250497"/>
              </p:ext>
            </p:extLst>
          </p:nvPr>
        </p:nvGraphicFramePr>
        <p:xfrm>
          <a:off x="1866900" y="733605"/>
          <a:ext cx="10325100" cy="61316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3056">
                  <a:extLst>
                    <a:ext uri="{9D8B030D-6E8A-4147-A177-3AD203B41FA5}">
                      <a16:colId xmlns:a16="http://schemas.microsoft.com/office/drawing/2014/main" val="3131675172"/>
                    </a:ext>
                  </a:extLst>
                </a:gridCol>
                <a:gridCol w="2923765">
                  <a:extLst>
                    <a:ext uri="{9D8B030D-6E8A-4147-A177-3AD203B41FA5}">
                      <a16:colId xmlns:a16="http://schemas.microsoft.com/office/drawing/2014/main" val="2688095113"/>
                    </a:ext>
                  </a:extLst>
                </a:gridCol>
                <a:gridCol w="2191128">
                  <a:extLst>
                    <a:ext uri="{9D8B030D-6E8A-4147-A177-3AD203B41FA5}">
                      <a16:colId xmlns:a16="http://schemas.microsoft.com/office/drawing/2014/main" val="2526110324"/>
                    </a:ext>
                  </a:extLst>
                </a:gridCol>
                <a:gridCol w="4297151">
                  <a:extLst>
                    <a:ext uri="{9D8B030D-6E8A-4147-A177-3AD203B41FA5}">
                      <a16:colId xmlns:a16="http://schemas.microsoft.com/office/drawing/2014/main" val="2222124120"/>
                    </a:ext>
                  </a:extLst>
                </a:gridCol>
              </a:tblGrid>
              <a:tr h="819974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No.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Practices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 Allocation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Allocation Breakdown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285887"/>
                  </a:ext>
                </a:extLst>
              </a:tr>
              <a:tr h="1477876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Employee Recognition Programs</a:t>
                      </a:r>
                      <a:endParaRPr lang="en-IN" sz="2400" b="1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INR 8,00,000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Recognition System Implementation : INR 4,00,000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Employee of the Month Program : INR 4,00,000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17427"/>
                  </a:ext>
                </a:extLst>
              </a:tr>
              <a:tr h="118440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Succession Planning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INR 12,00,000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Career Development Plans : INR 6,00,000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Cross-functional Training : INR 6,00,000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571843"/>
                  </a:ext>
                </a:extLst>
              </a:tr>
              <a:tr h="1457731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Diversity and Inclusion Programs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INR 15,00,000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Diversity Training : INR 8,00,000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Inclusion Initiatives : INR 7,00,000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255203"/>
                  </a:ext>
                </a:extLst>
              </a:tr>
              <a:tr h="118440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Leadership Development Programs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INR 20,00,000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External Leadership Programs : INR 15,00,000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Internal Talent Grooming: INR 5,00,000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69806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EB5509A-D0BB-4AE8-4E14-D7105CEE60BE}"/>
              </a:ext>
            </a:extLst>
          </p:cNvPr>
          <p:cNvSpPr txBox="1"/>
          <p:nvPr/>
        </p:nvSpPr>
        <p:spPr>
          <a:xfrm>
            <a:off x="1866900" y="0"/>
            <a:ext cx="1032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r>
              <a:rPr lang="en-IN" sz="32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2 - Talent Retention and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406664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A7DFB33-31C1-613E-52E5-892B76595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088224"/>
              </p:ext>
            </p:extLst>
          </p:nvPr>
        </p:nvGraphicFramePr>
        <p:xfrm>
          <a:off x="1866900" y="733605"/>
          <a:ext cx="10325100" cy="49472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3056">
                  <a:extLst>
                    <a:ext uri="{9D8B030D-6E8A-4147-A177-3AD203B41FA5}">
                      <a16:colId xmlns:a16="http://schemas.microsoft.com/office/drawing/2014/main" val="3131675172"/>
                    </a:ext>
                  </a:extLst>
                </a:gridCol>
                <a:gridCol w="2923765">
                  <a:extLst>
                    <a:ext uri="{9D8B030D-6E8A-4147-A177-3AD203B41FA5}">
                      <a16:colId xmlns:a16="http://schemas.microsoft.com/office/drawing/2014/main" val="2688095113"/>
                    </a:ext>
                  </a:extLst>
                </a:gridCol>
                <a:gridCol w="2191128">
                  <a:extLst>
                    <a:ext uri="{9D8B030D-6E8A-4147-A177-3AD203B41FA5}">
                      <a16:colId xmlns:a16="http://schemas.microsoft.com/office/drawing/2014/main" val="2526110324"/>
                    </a:ext>
                  </a:extLst>
                </a:gridCol>
                <a:gridCol w="4297151">
                  <a:extLst>
                    <a:ext uri="{9D8B030D-6E8A-4147-A177-3AD203B41FA5}">
                      <a16:colId xmlns:a16="http://schemas.microsoft.com/office/drawing/2014/main" val="2222124120"/>
                    </a:ext>
                  </a:extLst>
                </a:gridCol>
              </a:tblGrid>
              <a:tr h="819974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No.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Practices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 Allocation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Allocation Breakdown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285887"/>
                  </a:ext>
                </a:extLst>
              </a:tr>
              <a:tr h="1477876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HR Technology Upgrade</a:t>
                      </a:r>
                      <a:endParaRPr lang="en-IN" sz="3200" b="1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INR 30,00,000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Advanced HRIS Implementation : INR 20,00,000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AI-driven Talent Acquisition Tools : INR 10,00,000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17427"/>
                  </a:ext>
                </a:extLst>
              </a:tr>
              <a:tr h="118440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Flexible Work Policies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INR 15,00,000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Remote Work Policy Development : INR 10,00,000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Digital Communication Tools : INR 5,00,000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571843"/>
                  </a:ext>
                </a:extLst>
              </a:tr>
              <a:tr h="1457731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Employee Wellbeing Initiatives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INR 12,00,000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Mental Health Support Programs : INR 7,00,000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Home Office Setup Allowances : INR 5,00,000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2552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EB5509A-D0BB-4AE8-4E14-D7105CEE60BE}"/>
              </a:ext>
            </a:extLst>
          </p:cNvPr>
          <p:cNvSpPr txBox="1"/>
          <p:nvPr/>
        </p:nvSpPr>
        <p:spPr>
          <a:xfrm>
            <a:off x="1866900" y="48126"/>
            <a:ext cx="10325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r>
              <a:rPr lang="en-IN" sz="28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3 - Technology Integration and Remote Work Policies</a:t>
            </a:r>
          </a:p>
          <a:p>
            <a:endParaRPr lang="en-IN" sz="3200" b="1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8A03F25-6934-2A12-639A-67A62D8BB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1" y="6473144"/>
            <a:ext cx="7619999" cy="365125"/>
          </a:xfrm>
        </p:spPr>
        <p:txBody>
          <a:bodyPr/>
          <a:lstStyle/>
          <a:p>
            <a:pPr algn="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 PRAKASH KUMAR</a:t>
            </a:r>
          </a:p>
        </p:txBody>
      </p:sp>
    </p:spTree>
    <p:extLst>
      <p:ext uri="{BB962C8B-B14F-4D97-AF65-F5344CB8AC3E}">
        <p14:creationId xmlns:p14="http://schemas.microsoft.com/office/powerpoint/2010/main" val="2359973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A7DFB33-31C1-613E-52E5-892B76595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212985"/>
              </p:ext>
            </p:extLst>
          </p:nvPr>
        </p:nvGraphicFramePr>
        <p:xfrm>
          <a:off x="1866900" y="733605"/>
          <a:ext cx="10325100" cy="4942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3056">
                  <a:extLst>
                    <a:ext uri="{9D8B030D-6E8A-4147-A177-3AD203B41FA5}">
                      <a16:colId xmlns:a16="http://schemas.microsoft.com/office/drawing/2014/main" val="3131675172"/>
                    </a:ext>
                  </a:extLst>
                </a:gridCol>
                <a:gridCol w="2923765">
                  <a:extLst>
                    <a:ext uri="{9D8B030D-6E8A-4147-A177-3AD203B41FA5}">
                      <a16:colId xmlns:a16="http://schemas.microsoft.com/office/drawing/2014/main" val="2688095113"/>
                    </a:ext>
                  </a:extLst>
                </a:gridCol>
                <a:gridCol w="2191128">
                  <a:extLst>
                    <a:ext uri="{9D8B030D-6E8A-4147-A177-3AD203B41FA5}">
                      <a16:colId xmlns:a16="http://schemas.microsoft.com/office/drawing/2014/main" val="2526110324"/>
                    </a:ext>
                  </a:extLst>
                </a:gridCol>
                <a:gridCol w="4297151">
                  <a:extLst>
                    <a:ext uri="{9D8B030D-6E8A-4147-A177-3AD203B41FA5}">
                      <a16:colId xmlns:a16="http://schemas.microsoft.com/office/drawing/2014/main" val="2222124120"/>
                    </a:ext>
                  </a:extLst>
                </a:gridCol>
              </a:tblGrid>
              <a:tr h="819974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No.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Practices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 Allocation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Allocation Breakdown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285887"/>
                  </a:ext>
                </a:extLst>
              </a:tr>
              <a:tr h="1477876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Global Talent Pool Expansion</a:t>
                      </a:r>
                      <a:endParaRPr lang="en-IN" sz="4000" b="1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INR 25,00,000</a:t>
                      </a:r>
                      <a:endParaRPr lang="en-US" sz="4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International Recruitment Partnerships : INR 15,00,000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Global Talent Networks : INR 10,00,000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17427"/>
                  </a:ext>
                </a:extLst>
              </a:tr>
              <a:tr h="118440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Employer Branding Campaigns</a:t>
                      </a:r>
                      <a:endParaRPr lang="en-US" sz="4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INR 20,00,000</a:t>
                      </a:r>
                      <a:endParaRPr lang="en-US" sz="4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Marketing Campaigns : INR 15,00,000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Social Media Engagement : INR 5,00,000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571843"/>
                  </a:ext>
                </a:extLst>
              </a:tr>
              <a:tr h="1457731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Global Mobility Programs</a:t>
                      </a:r>
                      <a:endParaRPr lang="en-US" sz="4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INR 18,00,000</a:t>
                      </a:r>
                      <a:endParaRPr lang="en-US" sz="4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Global Mobility Policy Implementation : INR 10,00,000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Relocation Assistance : INR 8,00,000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2552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EB5509A-D0BB-4AE8-4E14-D7105CEE60BE}"/>
              </a:ext>
            </a:extLst>
          </p:cNvPr>
          <p:cNvSpPr txBox="1"/>
          <p:nvPr/>
        </p:nvSpPr>
        <p:spPr>
          <a:xfrm>
            <a:off x="1866900" y="48126"/>
            <a:ext cx="103251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r>
              <a:rPr lang="en-IN" sz="28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4 - Global Talent Acquisition and Employer Branding</a:t>
            </a:r>
          </a:p>
          <a:p>
            <a:endParaRPr lang="en-IN" sz="2800" b="1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200" b="1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D09E64F-E5C5-27C6-3050-9699F0372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1" y="6492875"/>
            <a:ext cx="7619999" cy="365125"/>
          </a:xfrm>
        </p:spPr>
        <p:txBody>
          <a:bodyPr/>
          <a:lstStyle/>
          <a:p>
            <a:pPr algn="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 PRAKASH KUMAR</a:t>
            </a:r>
          </a:p>
        </p:txBody>
      </p:sp>
    </p:spTree>
    <p:extLst>
      <p:ext uri="{BB962C8B-B14F-4D97-AF65-F5344CB8AC3E}">
        <p14:creationId xmlns:p14="http://schemas.microsoft.com/office/powerpoint/2010/main" val="1788859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A7DFB33-31C1-613E-52E5-892B76595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409827"/>
              </p:ext>
            </p:extLst>
          </p:nvPr>
        </p:nvGraphicFramePr>
        <p:xfrm>
          <a:off x="1866900" y="733605"/>
          <a:ext cx="10325100" cy="6144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3056">
                  <a:extLst>
                    <a:ext uri="{9D8B030D-6E8A-4147-A177-3AD203B41FA5}">
                      <a16:colId xmlns:a16="http://schemas.microsoft.com/office/drawing/2014/main" val="3131675172"/>
                    </a:ext>
                  </a:extLst>
                </a:gridCol>
                <a:gridCol w="2923765">
                  <a:extLst>
                    <a:ext uri="{9D8B030D-6E8A-4147-A177-3AD203B41FA5}">
                      <a16:colId xmlns:a16="http://schemas.microsoft.com/office/drawing/2014/main" val="2688095113"/>
                    </a:ext>
                  </a:extLst>
                </a:gridCol>
                <a:gridCol w="2191128">
                  <a:extLst>
                    <a:ext uri="{9D8B030D-6E8A-4147-A177-3AD203B41FA5}">
                      <a16:colId xmlns:a16="http://schemas.microsoft.com/office/drawing/2014/main" val="2526110324"/>
                    </a:ext>
                  </a:extLst>
                </a:gridCol>
                <a:gridCol w="4297151">
                  <a:extLst>
                    <a:ext uri="{9D8B030D-6E8A-4147-A177-3AD203B41FA5}">
                      <a16:colId xmlns:a16="http://schemas.microsoft.com/office/drawing/2014/main" val="2222124120"/>
                    </a:ext>
                  </a:extLst>
                </a:gridCol>
              </a:tblGrid>
              <a:tr h="814582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No.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Practices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 Allocation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Allocation Breakdown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285887"/>
                  </a:ext>
                </a:extLst>
              </a:tr>
              <a:tr h="1390365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AI in HR Decision-making</a:t>
                      </a:r>
                      <a:endParaRPr lang="en-IN" sz="4800" b="1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INR 25,00,000</a:t>
                      </a:r>
                      <a:endParaRPr lang="en-US" sz="6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Integration of AI Tools : INR 20,00,000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AI-driven Chatbots Implementation : INR 5,00,000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17427"/>
                  </a:ext>
                </a:extLst>
              </a:tr>
              <a:tr h="1176619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Continuous Learning Culture</a:t>
                      </a:r>
                      <a:endParaRPr lang="en-US" sz="6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INR 18,00,000</a:t>
                      </a:r>
                      <a:endParaRPr lang="en-US" sz="6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Online Learning Platforms : INR 10,00,000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Internal Knowledge-sharing Initiatives : INR 8,00,000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571843"/>
                  </a:ext>
                </a:extLst>
              </a:tr>
              <a:tr h="1371415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Agile HR Practices</a:t>
                      </a:r>
                      <a:endParaRPr lang="en-US" sz="6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INR 15,00,000</a:t>
                      </a:r>
                      <a:endParaRPr lang="en-US" sz="6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Agile Training Programs : INR 10,00,000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Innovation and Experimentation Initiatives : INR 5,00,000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255203"/>
                  </a:ext>
                </a:extLst>
              </a:tr>
              <a:tr h="1371415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Employee Empowerment Programs</a:t>
                      </a:r>
                      <a:endParaRPr lang="en-US" sz="6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INR 20,00,000</a:t>
                      </a:r>
                      <a:endParaRPr lang="en-US" sz="6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Empowerment Training : INR 12,00,000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Intrapreneurship Support : INR 8,00,000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54209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EB5509A-D0BB-4AE8-4E14-D7105CEE60BE}"/>
              </a:ext>
            </a:extLst>
          </p:cNvPr>
          <p:cNvSpPr txBox="1"/>
          <p:nvPr/>
        </p:nvSpPr>
        <p:spPr>
          <a:xfrm>
            <a:off x="1866900" y="0"/>
            <a:ext cx="10325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r>
              <a:rPr lang="en-IN" sz="3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5 - </a:t>
            </a:r>
            <a:r>
              <a:rPr lang="en-US" sz="3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Future-Ready HR Strategies</a:t>
            </a:r>
          </a:p>
          <a:p>
            <a:endParaRPr lang="en-IN" sz="3600" b="1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4000" b="1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688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F2C3E7-E60C-3412-8FAB-8A6974B8F767}"/>
              </a:ext>
            </a:extLst>
          </p:cNvPr>
          <p:cNvSpPr txBox="1"/>
          <p:nvPr/>
        </p:nvSpPr>
        <p:spPr>
          <a:xfrm>
            <a:off x="1684422" y="0"/>
            <a:ext cx="105075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8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Total Five-Stage Budget: INR 4,00,00,000</a:t>
            </a:r>
          </a:p>
          <a:p>
            <a:pPr algn="just"/>
            <a:endParaRPr lang="en-IN" sz="2800" b="1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consolidated budgetary plan outlines strategic allocations in </a:t>
            </a:r>
            <a:r>
              <a:rPr lang="en-IN" sz="2800" b="0" i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five stages</a:t>
            </a:r>
            <a:r>
              <a:rPr lang="en-IN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ensuring the effective strengthening of </a:t>
            </a:r>
            <a:r>
              <a:rPr lang="en-IN" sz="2800" b="0" i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</a:t>
            </a:r>
            <a:r>
              <a:rPr lang="en-IN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alignment with the organization's growth and development goals. Thi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IN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budget is reflecting a comprehensive approach covering recruitment, training, technology integration, global initiatives and future-ready strategies.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DA4547-63F3-864C-8274-4A513CFE6654}"/>
              </a:ext>
            </a:extLst>
          </p:cNvPr>
          <p:cNvSpPr txBox="1"/>
          <p:nvPr/>
        </p:nvSpPr>
        <p:spPr>
          <a:xfrm>
            <a:off x="1812759" y="4074695"/>
            <a:ext cx="993006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1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115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41864-D435-BF0C-AB04-FA9EF631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1" y="6472008"/>
            <a:ext cx="7619999" cy="365125"/>
          </a:xfrm>
        </p:spPr>
        <p:txBody>
          <a:bodyPr/>
          <a:lstStyle/>
          <a:p>
            <a:pPr algn="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 PRAKASH KUMAR</a:t>
            </a:r>
          </a:p>
        </p:txBody>
      </p:sp>
    </p:spTree>
    <p:extLst>
      <p:ext uri="{BB962C8B-B14F-4D97-AF65-F5344CB8AC3E}">
        <p14:creationId xmlns:p14="http://schemas.microsoft.com/office/powerpoint/2010/main" val="214862279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</TotalTime>
  <Words>527</Words>
  <Application>Microsoft Office PowerPoint</Application>
  <PresentationFormat>Widescreen</PresentationFormat>
  <Paragraphs>128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 PRAKASH KUMAR</dc:creator>
  <cp:lastModifiedBy>OM PRAKASH</cp:lastModifiedBy>
  <cp:revision>1</cp:revision>
  <dcterms:created xsi:type="dcterms:W3CDTF">2023-12-01T18:52:36Z</dcterms:created>
  <dcterms:modified xsi:type="dcterms:W3CDTF">2023-12-01T20:31:03Z</dcterms:modified>
</cp:coreProperties>
</file>